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4"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58"/>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B52A471A-6408-4749-B942-0029138DA2C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776644DC-B824-469D-B393-4419880AD63E}"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90ACDDF-7F05-4DD3-BCB3-3A06FC16C3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DC1A3B42-0F2D-4D40-9FD8-6EAD4216BF3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06148460-424A-4F84-A78C-396F2BB315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FD50121-21B0-41EC-9A12-1BE5E2BE45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7D39EB0D-6072-4AAD-B87C-D65098501FB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E7F9C0C1-307A-4CCE-AF7E-FF41491AF58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5FA9B6DB-1044-4175-B981-4907F01FC38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12DC990A-7422-41DE-83BA-7A5795E07A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8AA47C80-836F-4AA7-8F4C-5C0142BD93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D5292E05-6535-443D-AC9A-7D796254D4D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82F3258-FAD3-481C-BB65-2A3E85B1FB1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4106E7F-DD3C-4602-ACAF-B5A2974DA49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79" r:id="rId2"/>
    <p:sldLayoutId id="2147483989" r:id="rId3"/>
    <p:sldLayoutId id="2147483990" r:id="rId4"/>
    <p:sldLayoutId id="2147483991" r:id="rId5"/>
    <p:sldLayoutId id="2147483992" r:id="rId6"/>
    <p:sldLayoutId id="2147483978" r:id="rId7"/>
    <p:sldLayoutId id="2147483993" r:id="rId8"/>
    <p:sldLayoutId id="2147483994" r:id="rId9"/>
    <p:sldLayoutId id="2147483977" r:id="rId10"/>
    <p:sldLayoutId id="2147483976"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45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Type of Incident:</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Burn / Electrocution</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123825" y="962025"/>
          <a:ext cx="8907463" cy="4933951"/>
        </p:xfrm>
        <a:graphic>
          <a:graphicData uri="http://schemas.openxmlformats.org/drawingml/2006/table">
            <a:tbl>
              <a:tblPr firstRow="1" bandRow="1">
                <a:tableStyleId>{5C22544A-7EE6-4342-B048-85BDC9FD1C3A}</a:tableStyleId>
              </a:tblPr>
              <a:tblGrid>
                <a:gridCol w="4448257"/>
                <a:gridCol w="663067"/>
                <a:gridCol w="3796139"/>
              </a:tblGrid>
              <a:tr h="327693">
                <a:tc>
                  <a:txBody>
                    <a:bodyPr/>
                    <a:lstStyle/>
                    <a:p>
                      <a:r>
                        <a:rPr lang="en-GB" sz="1200" b="1" dirty="0" smtClean="0">
                          <a:solidFill>
                            <a:schemeClr val="bg1"/>
                          </a:solidFill>
                        </a:rPr>
                        <a:t>Summary:</a:t>
                      </a:r>
                      <a:endParaRPr lang="en-GB" sz="12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chemeClr val="tx1"/>
                          </a:solidFill>
                        </a:rPr>
                        <a:t>NO PHOTO</a:t>
                      </a:r>
                    </a:p>
                  </a:txBody>
                  <a:tcPr marL="89994" marR="89994" marT="90012" marB="90012">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hMerge="1">
                  <a:txBody>
                    <a:bodyPr/>
                    <a:lstStyle/>
                    <a:p>
                      <a:endParaRPr lang="en-GB"/>
                    </a:p>
                  </a:txBody>
                  <a:tcPr/>
                </a:tc>
              </a:tr>
              <a:tr h="2359355">
                <a:tc>
                  <a:txBody>
                    <a:bodyPr/>
                    <a:lstStyle/>
                    <a:p>
                      <a:pPr>
                        <a:spcBef>
                          <a:spcPts val="0"/>
                        </a:spcBef>
                      </a:pPr>
                      <a:r>
                        <a:rPr lang="en-US" sz="1100" dirty="0" smtClean="0">
                          <a:solidFill>
                            <a:schemeClr val="tx1"/>
                          </a:solidFill>
                        </a:rPr>
                        <a:t>After the aero engine has stopped, the operator Rangel </a:t>
                      </a:r>
                      <a:r>
                        <a:rPr lang="en-US" sz="1100" dirty="0" err="1" smtClean="0">
                          <a:solidFill>
                            <a:schemeClr val="tx1"/>
                          </a:solidFill>
                        </a:rPr>
                        <a:t>Landim</a:t>
                      </a:r>
                      <a:r>
                        <a:rPr lang="en-US" sz="1100" dirty="0" smtClean="0">
                          <a:solidFill>
                            <a:schemeClr val="tx1"/>
                          </a:solidFill>
                        </a:rPr>
                        <a:t> </a:t>
                      </a:r>
                      <a:r>
                        <a:rPr lang="en-US" sz="1100" dirty="0" err="1" smtClean="0">
                          <a:solidFill>
                            <a:schemeClr val="tx1"/>
                          </a:solidFill>
                        </a:rPr>
                        <a:t>Carvalho</a:t>
                      </a:r>
                      <a:r>
                        <a:rPr lang="en-US" sz="1100" dirty="0" smtClean="0">
                          <a:solidFill>
                            <a:schemeClr val="tx1"/>
                          </a:solidFill>
                        </a:rPr>
                        <a:t> </a:t>
                      </a:r>
                      <a:r>
                        <a:rPr lang="en-US" sz="1100" dirty="0" err="1" smtClean="0">
                          <a:solidFill>
                            <a:schemeClr val="tx1"/>
                          </a:solidFill>
                        </a:rPr>
                        <a:t>Pinho</a:t>
                      </a:r>
                      <a:r>
                        <a:rPr lang="en-US" sz="1100" dirty="0" smtClean="0">
                          <a:solidFill>
                            <a:schemeClr val="tx1"/>
                          </a:solidFill>
                        </a:rPr>
                        <a:t>  has found  a flaw in  the breaker . In order to accomplish this task, the operator ( according to his chief) should stop the engine defective because it would be energized, and after doing this, he should stop the second engine before open the  transformer, in order to take out the energy of the engines.</a:t>
                      </a:r>
                    </a:p>
                    <a:p>
                      <a:pPr>
                        <a:spcBef>
                          <a:spcPts val="0"/>
                        </a:spcBef>
                      </a:pPr>
                      <a:r>
                        <a:rPr lang="en-US" sz="1100" dirty="0" smtClean="0">
                          <a:solidFill>
                            <a:schemeClr val="tx1"/>
                          </a:solidFill>
                        </a:rPr>
                        <a:t>When he was removing the breaker, in the moment that he was removing the last wire of the appliance occurred a short circuit, creating an electrical arc and as result it caused a discharge of  480 VOLTS,  with a principle of fire. The employee had a  Burn in  Right Ante-Arm and hand  ( 1st and 2nd grade)</a:t>
                      </a: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vMerge="1">
                  <a:txBody>
                    <a:bodyPr/>
                    <a:lstStyle/>
                    <a:p>
                      <a:endParaRPr lang="en-GB" sz="1000" dirty="0">
                        <a:solidFill>
                          <a:schemeClr val="tx1"/>
                        </a:solidFill>
                      </a:endParaRPr>
                    </a:p>
                  </a:txBody>
                  <a:tcPr marL="90000" marR="90000" marT="90000" marB="90000">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vMerge="1">
                  <a:txBody>
                    <a:bodyPr/>
                    <a:lstStyle/>
                    <a:p>
                      <a:endParaRPr lang="en-GB"/>
                    </a:p>
                  </a:txBody>
                  <a:tcPr/>
                </a:tc>
              </a:tr>
              <a:tr h="327693">
                <a:tc>
                  <a:txBody>
                    <a:bodyPr/>
                    <a:lstStyle/>
                    <a:p>
                      <a:r>
                        <a:rPr lang="en-GB" sz="1200" b="1" dirty="0" smtClean="0">
                          <a:solidFill>
                            <a:schemeClr val="bg1"/>
                          </a:solidFill>
                        </a:rPr>
                        <a:t>Root</a:t>
                      </a:r>
                      <a:r>
                        <a:rPr lang="en-GB" sz="1200" b="1" baseline="0" dirty="0" smtClean="0">
                          <a:solidFill>
                            <a:schemeClr val="bg1"/>
                          </a:solidFill>
                        </a:rPr>
                        <a:t> Causes</a:t>
                      </a:r>
                      <a:r>
                        <a:rPr lang="en-GB" sz="1000" b="1" dirty="0" smtClean="0">
                          <a:solidFill>
                            <a:schemeClr val="bg1"/>
                          </a:solidFill>
                        </a:rPr>
                        <a:t>:</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gridSpan="2">
                  <a:txBody>
                    <a:bodyPr/>
                    <a:lstStyle/>
                    <a:p>
                      <a:r>
                        <a:rPr lang="en-GB" sz="1200" b="1" dirty="0" smtClean="0">
                          <a:solidFill>
                            <a:schemeClr val="bg1"/>
                          </a:solidFill>
                        </a:rPr>
                        <a:t>Actions Taken Thus Far: Next Steps</a:t>
                      </a:r>
                      <a:endParaRPr lang="en-GB" sz="1200" b="1" dirty="0">
                        <a:solidFill>
                          <a:schemeClr val="bg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hMerge="1">
                  <a:txBody>
                    <a:bodyPr/>
                    <a:lstStyle/>
                    <a:p>
                      <a:endParaRPr lang="en-GB"/>
                    </a:p>
                  </a:txBody>
                  <a:tcPr/>
                </a:tc>
              </a:tr>
              <a:tr h="1595164">
                <a:tc rowSpan="2">
                  <a:txBody>
                    <a:bodyPr/>
                    <a:lstStyle/>
                    <a:p>
                      <a:pPr marL="0" indent="0">
                        <a:spcAft>
                          <a:spcPts val="600"/>
                        </a:spcAft>
                        <a:buFont typeface="+mj-lt"/>
                        <a:buNone/>
                      </a:pPr>
                      <a:endParaRPr lang="en-GB" sz="1400" baseline="0" dirty="0">
                        <a:solidFill>
                          <a:schemeClr val="tx1"/>
                        </a:solidFill>
                      </a:endParaRP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GB" sz="1000" b="0" u="sng"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GB" sz="12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324046">
                <a:tc vMerge="1">
                  <a:txBody>
                    <a:bodyPr/>
                    <a:lstStyle/>
                    <a:p>
                      <a:endParaRPr lang="en-GB"/>
                    </a:p>
                  </a:txBody>
                  <a:tcPr/>
                </a:tc>
                <a:tc>
                  <a:txBody>
                    <a:bodyPr/>
                    <a:lstStyle/>
                    <a:p>
                      <a:endParaRPr lang="en-GB" sz="1000" b="0"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0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34844" name="Picture 35" descr="cid:image002.jpg@01CD23BA.60BF4750"/>
          <p:cNvPicPr>
            <a:picLocks noChangeAspect="1" noChangeArrowheads="1"/>
          </p:cNvPicPr>
          <p:nvPr/>
        </p:nvPicPr>
        <p:blipFill>
          <a:blip r:embed="rId3" r:link="rId4" cstate="print"/>
          <a:srcRect/>
          <a:stretch>
            <a:fillRect/>
          </a:stretch>
        </p:blipFill>
        <p:spPr bwMode="auto">
          <a:xfrm>
            <a:off x="5345113" y="5991225"/>
            <a:ext cx="3535362" cy="8667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8864</TotalTime>
  <Words>164</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2016-04-07T17:47:29Z</dcterms:modified>
</cp:coreProperties>
</file>